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0"/>
  <c:style val="2"/>
  <c:chart>
    <c:title>
      <c:tx>
        <c:rich>
          <a:bodyPr rot="0"/>
          <a:lstStyle/>
          <a:p>
            <a:pPr>
              <a:defRPr sz="216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it-IT" sz="216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Totale tirocini attivati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Totale tirocini attivati </c:v>
                </c:pt>
              </c:strCache>
            </c:strRef>
          </c:tx>
          <c:spPr>
            <a:ln w="28440">
              <a:solidFill>
                <a:srgbClr val="4A7EBB"/>
              </a:solidFill>
              <a:round/>
            </a:ln>
          </c:spPr>
          <c:marker>
            <c:symbol val="square"/>
            <c:size val="5"/>
            <c:spPr>
              <a:solidFill>
                <a:srgbClr val="4A7EBB"/>
              </a:solidFill>
            </c:spPr>
          </c:marker>
          <c:dLbls>
            <c:dLbl>
              <c:idx val="5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15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5"/>
                <c:pt idx="0">
                  <c:v>5327</c:v>
                </c:pt>
                <c:pt idx="1">
                  <c:v>8117</c:v>
                </c:pt>
                <c:pt idx="2">
                  <c:v>10176</c:v>
                </c:pt>
                <c:pt idx="3">
                  <c:v>10414</c:v>
                </c:pt>
                <c:pt idx="4">
                  <c:v>12061</c:v>
                </c:pt>
                <c:pt idx="5">
                  <c:v>15462</c:v>
                </c:pt>
                <c:pt idx="6">
                  <c:v>15473</c:v>
                </c:pt>
                <c:pt idx="7">
                  <c:v>18803</c:v>
                </c:pt>
                <c:pt idx="8">
                  <c:v>20540</c:v>
                </c:pt>
                <c:pt idx="9">
                  <c:v>18912</c:v>
                </c:pt>
                <c:pt idx="10">
                  <c:v>20483</c:v>
                </c:pt>
                <c:pt idx="11">
                  <c:v>21564</c:v>
                </c:pt>
                <c:pt idx="12">
                  <c:v>29926</c:v>
                </c:pt>
                <c:pt idx="13">
                  <c:v>29401</c:v>
                </c:pt>
                <c:pt idx="14">
                  <c:v>36100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noFill/>
            </a:ln>
          </c:spPr>
        </c:hiLowLines>
        <c:marker val="1"/>
        <c:smooth val="0"/>
        <c:axId val="321747912"/>
        <c:axId val="321744776"/>
      </c:lineChart>
      <c:catAx>
        <c:axId val="321747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1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it-IT"/>
          </a:p>
        </c:txPr>
        <c:crossAx val="321744776"/>
        <c:crosses val="autoZero"/>
        <c:auto val="1"/>
        <c:lblAlgn val="ctr"/>
        <c:lblOffset val="100"/>
        <c:noMultiLvlLbl val="1"/>
      </c:catAx>
      <c:valAx>
        <c:axId val="321744776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#,##0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it-IT"/>
          </a:p>
        </c:txPr>
        <c:crossAx val="321747912"/>
        <c:crosses val="autoZero"/>
        <c:crossBetween val="midCat"/>
      </c:valAx>
      <c:spPr>
        <a:blipFill>
          <a:blip xmlns:r="http://schemas.openxmlformats.org/officeDocument/2006/relationships"/>
          <a:tile/>
        </a:blipFill>
        <a:ln>
          <a:noFill/>
        </a:ln>
      </c:spPr>
    </c:plotArea>
    <c:plotVisOnly val="1"/>
    <c:dispBlanksAs val="gap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0"/>
  <c:style val="2"/>
  <c:chart>
    <c:autoTitleDeleted val="1"/>
    <c:plotArea>
      <c:layout/>
      <c:lineChart>
        <c:grouping val="stacke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2016</c:v>
                </c:pt>
              </c:strCache>
            </c:strRef>
          </c:tx>
          <c:spPr>
            <a:ln w="28440">
              <a:solidFill>
                <a:srgbClr val="4A7EBB"/>
              </a:solidFill>
              <a:round/>
            </a:ln>
          </c:spPr>
          <c:marker>
            <c:symbol val="diamond"/>
            <c:size val="8"/>
            <c:spPr>
              <a:solidFill>
                <a:srgbClr val="4A7EBB"/>
              </a:solidFill>
            </c:spPr>
          </c:marker>
          <c:dLbls>
            <c:dLbl>
              <c:idx val="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dLblPos val="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9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9"/>
                <c:pt idx="0">
                  <c:v>1490</c:v>
                </c:pt>
                <c:pt idx="1">
                  <c:v>1841</c:v>
                </c:pt>
                <c:pt idx="2">
                  <c:v>2634</c:v>
                </c:pt>
                <c:pt idx="3">
                  <c:v>3226</c:v>
                </c:pt>
                <c:pt idx="4">
                  <c:v>2953</c:v>
                </c:pt>
                <c:pt idx="5">
                  <c:v>2656</c:v>
                </c:pt>
                <c:pt idx="6">
                  <c:v>2748</c:v>
                </c:pt>
                <c:pt idx="7">
                  <c:v>1115</c:v>
                </c:pt>
                <c:pt idx="8">
                  <c:v>2519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2017</c:v>
                </c:pt>
              </c:strCache>
            </c:strRef>
          </c:tx>
          <c:spPr>
            <a:ln w="28440">
              <a:solidFill>
                <a:srgbClr val="BE4B48"/>
              </a:solidFill>
              <a:round/>
            </a:ln>
          </c:spPr>
          <c:marker>
            <c:symbol val="square"/>
            <c:size val="5"/>
            <c:spPr>
              <a:solidFill>
                <a:srgbClr val="BE4B48"/>
              </a:solidFill>
            </c:spPr>
          </c:marker>
          <c:dLbls>
            <c:dLbl>
              <c:idx val="7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9"/>
                <c:pt idx="0">
                  <c:v>gen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mag</c:v>
                </c:pt>
                <c:pt idx="5">
                  <c:v>giu</c:v>
                </c:pt>
                <c:pt idx="6">
                  <c:v>lug</c:v>
                </c:pt>
                <c:pt idx="7">
                  <c:v>ago</c:v>
                </c:pt>
                <c:pt idx="8">
                  <c:v>set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9"/>
                <c:pt idx="0">
                  <c:v>2031</c:v>
                </c:pt>
                <c:pt idx="1">
                  <c:v>2364</c:v>
                </c:pt>
                <c:pt idx="2">
                  <c:v>3006</c:v>
                </c:pt>
                <c:pt idx="3">
                  <c:v>3314</c:v>
                </c:pt>
                <c:pt idx="4">
                  <c:v>3483</c:v>
                </c:pt>
                <c:pt idx="5">
                  <c:v>3588</c:v>
                </c:pt>
                <c:pt idx="6">
                  <c:v>3695</c:v>
                </c:pt>
                <c:pt idx="7">
                  <c:v>1379</c:v>
                </c:pt>
                <c:pt idx="8">
                  <c:v>3191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noFill/>
            </a:ln>
          </c:spPr>
        </c:hiLowLines>
        <c:marker val="1"/>
        <c:smooth val="0"/>
        <c:axId val="321747520"/>
        <c:axId val="420478456"/>
      </c:lineChart>
      <c:catAx>
        <c:axId val="32174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it-IT"/>
          </a:p>
        </c:txPr>
        <c:crossAx val="420478456"/>
        <c:crosses val="autoZero"/>
        <c:auto val="1"/>
        <c:lblAlgn val="ctr"/>
        <c:lblOffset val="100"/>
        <c:noMultiLvlLbl val="1"/>
      </c:catAx>
      <c:valAx>
        <c:axId val="420478456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_-* #,##0_-;\-* #,##0_-;_-* \-??_-;_-@_-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it-IT"/>
          </a:p>
        </c:txPr>
        <c:crossAx val="321747520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0"/>
  <c:style val="2"/>
  <c:chart>
    <c:title>
      <c:tx>
        <c:rich>
          <a:bodyPr rot="0"/>
          <a:lstStyle/>
          <a:p>
            <a:pPr>
              <a:defRPr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Genere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Donne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2016</c:v>
                </c:pt>
                <c:pt idx="1">
                  <c:v>2017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10253</c:v>
                </c:pt>
                <c:pt idx="1">
                  <c:v>12510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Uomini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2"/>
                <c:pt idx="0">
                  <c:v>2016</c:v>
                </c:pt>
                <c:pt idx="1">
                  <c:v>2017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10929</c:v>
                </c:pt>
                <c:pt idx="1">
                  <c:v>13541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20478848"/>
        <c:axId val="420475712"/>
      </c:barChart>
      <c:catAx>
        <c:axId val="42047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it-IT"/>
          </a:p>
        </c:txPr>
        <c:crossAx val="420475712"/>
        <c:crosses val="autoZero"/>
        <c:auto val="1"/>
        <c:lblAlgn val="ctr"/>
        <c:lblOffset val="100"/>
        <c:noMultiLvlLbl val="1"/>
      </c:catAx>
      <c:valAx>
        <c:axId val="420475712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#,##0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it-IT"/>
          </a:p>
        </c:txPr>
        <c:crossAx val="420478848"/>
        <c:crosses val="autoZero"/>
        <c:crossBetween val="midCat"/>
      </c:valAx>
      <c:spPr>
        <a:solidFill>
          <a:srgbClr val="FFFFFF"/>
        </a:solidFill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0"/>
  <c:style val="2"/>
  <c:chart>
    <c:title>
      <c:tx>
        <c:rich>
          <a:bodyPr rot="0"/>
          <a:lstStyle/>
          <a:p>
            <a:pPr>
              <a:defRPr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Fascia di età al momento dell’attivazione del tirocinio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Fino a 24 anni </c:v>
                </c:pt>
                <c:pt idx="1">
                  <c:v>25-29 anni</c:v>
                </c:pt>
                <c:pt idx="2">
                  <c:v>30-39 anni</c:v>
                </c:pt>
                <c:pt idx="3">
                  <c:v>40-49 anni</c:v>
                </c:pt>
                <c:pt idx="4">
                  <c:v>50 e oltre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12191</c:v>
                </c:pt>
                <c:pt idx="1">
                  <c:v>5527</c:v>
                </c:pt>
                <c:pt idx="2">
                  <c:v>1854</c:v>
                </c:pt>
                <c:pt idx="3">
                  <c:v>978</c:v>
                </c:pt>
                <c:pt idx="4">
                  <c:v>632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5"/>
                <c:pt idx="0">
                  <c:v>Fino a 24 anni </c:v>
                </c:pt>
                <c:pt idx="1">
                  <c:v>25-29 anni</c:v>
                </c:pt>
                <c:pt idx="2">
                  <c:v>30-39 anni</c:v>
                </c:pt>
                <c:pt idx="3">
                  <c:v>40-49 anni</c:v>
                </c:pt>
                <c:pt idx="4">
                  <c:v>50 e oltre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14730</c:v>
                </c:pt>
                <c:pt idx="1">
                  <c:v>6349</c:v>
                </c:pt>
                <c:pt idx="2">
                  <c:v>2536</c:v>
                </c:pt>
                <c:pt idx="3">
                  <c:v>1440</c:v>
                </c:pt>
                <c:pt idx="4">
                  <c:v>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478064"/>
        <c:axId val="420472184"/>
      </c:barChart>
      <c:catAx>
        <c:axId val="420478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it-IT"/>
          </a:p>
        </c:txPr>
        <c:crossAx val="420472184"/>
        <c:crosses val="autoZero"/>
        <c:auto val="1"/>
        <c:lblAlgn val="ctr"/>
        <c:lblOffset val="100"/>
        <c:noMultiLvlLbl val="1"/>
      </c:catAx>
      <c:valAx>
        <c:axId val="420472184"/>
        <c:scaling>
          <c:orientation val="minMax"/>
        </c:scaling>
        <c:delete val="0"/>
        <c:axPos val="b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numFmt formatCode="_-* #,##0_-;\-* #,##0_-;_-* \-??_-;_-@_-" sourceLinked="0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it-IT"/>
          </a:p>
        </c:txPr>
        <c:crossAx val="420478064"/>
        <c:crosses val="autoZero"/>
        <c:crossBetween val="midCat"/>
        <c:majorUnit val="4000"/>
      </c:valAx>
      <c:spPr>
        <a:solidFill>
          <a:srgbClr val="FFFFFF"/>
        </a:solidFill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0"/>
  <c:style val="2"/>
  <c:chart>
    <c:title>
      <c:tx>
        <c:rich>
          <a:bodyPr rot="0"/>
          <a:lstStyle/>
          <a:p>
            <a:pPr>
              <a:defRPr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Tipologia tirocinante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7"/>
                <c:pt idx="0">
                  <c:v>NEOQUALIFICATO</c:v>
                </c:pt>
                <c:pt idx="1">
                  <c:v>SERVIZI SOCIALI E/O SANITARI</c:v>
                </c:pt>
                <c:pt idx="2">
                  <c:v>DISABILE</c:v>
                </c:pt>
                <c:pt idx="3">
                  <c:v>NEODIPLOMATO</c:v>
                </c:pt>
                <c:pt idx="4">
                  <c:v>NEOLAUREATO/NEOMASTER</c:v>
                </c:pt>
                <c:pt idx="5">
                  <c:v>SVANTAGGIATO</c:v>
                </c:pt>
                <c:pt idx="6">
                  <c:v>DISOCCUPATO/INOCCUPATO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358</c:v>
                </c:pt>
                <c:pt idx="1">
                  <c:v>191</c:v>
                </c:pt>
                <c:pt idx="2">
                  <c:v>603</c:v>
                </c:pt>
                <c:pt idx="3">
                  <c:v>861</c:v>
                </c:pt>
                <c:pt idx="4">
                  <c:v>1847</c:v>
                </c:pt>
                <c:pt idx="5">
                  <c:v>1601</c:v>
                </c:pt>
                <c:pt idx="6">
                  <c:v>15695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categories</c:f>
              <c:strCache>
                <c:ptCount val="7"/>
                <c:pt idx="0">
                  <c:v>NEOQUALIFICATO</c:v>
                </c:pt>
                <c:pt idx="1">
                  <c:v>SERVIZI SOCIALI E/O SANITARI</c:v>
                </c:pt>
                <c:pt idx="2">
                  <c:v>DISABILE</c:v>
                </c:pt>
                <c:pt idx="3">
                  <c:v>NEODIPLOMATO</c:v>
                </c:pt>
                <c:pt idx="4">
                  <c:v>NEOLAUREATO/NEOMASTER</c:v>
                </c:pt>
                <c:pt idx="5">
                  <c:v>SVANTAGGIATO</c:v>
                </c:pt>
                <c:pt idx="6">
                  <c:v>DISOCCUPATO/INOCCUPATO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7"/>
                <c:pt idx="0">
                  <c:v>417</c:v>
                </c:pt>
                <c:pt idx="1">
                  <c:v>605</c:v>
                </c:pt>
                <c:pt idx="2">
                  <c:v>485</c:v>
                </c:pt>
                <c:pt idx="3">
                  <c:v>963</c:v>
                </c:pt>
                <c:pt idx="4">
                  <c:v>1935</c:v>
                </c:pt>
                <c:pt idx="5">
                  <c:v>2288</c:v>
                </c:pt>
                <c:pt idx="6">
                  <c:v>19339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20473752"/>
        <c:axId val="420476104"/>
      </c:barChart>
      <c:catAx>
        <c:axId val="420473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it-IT"/>
          </a:p>
        </c:txPr>
        <c:crossAx val="420476104"/>
        <c:crosses val="autoZero"/>
        <c:auto val="1"/>
        <c:lblAlgn val="ctr"/>
        <c:lblOffset val="100"/>
        <c:noMultiLvlLbl val="1"/>
      </c:catAx>
      <c:valAx>
        <c:axId val="420476104"/>
        <c:scaling>
          <c:orientation val="minMax"/>
          <c:max val="20000"/>
        </c:scaling>
        <c:delete val="0"/>
        <c:axPos val="b"/>
        <c:majorGridlines>
          <c:spPr>
            <a:ln w="9360">
              <a:solidFill>
                <a:srgbClr val="4F81BD"/>
              </a:solidFill>
              <a:round/>
            </a:ln>
          </c:spPr>
        </c:majorGridlines>
        <c:numFmt formatCode="_-* #,##0_-;\-* #,##0_-;_-* \-??_-;_-@_-" sourceLinked="0"/>
        <c:majorTickMark val="none"/>
        <c:minorTickMark val="none"/>
        <c:tickLblPos val="nextTo"/>
        <c:spPr>
          <a:ln w="9360">
            <a:noFill/>
          </a:ln>
        </c:spPr>
        <c:txPr>
          <a:bodyPr/>
          <a:lstStyle/>
          <a:p>
            <a:pPr>
              <a:defRPr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endParaRPr lang="it-IT"/>
          </a:p>
        </c:txPr>
        <c:crossAx val="420473752"/>
        <c:crosses val="autoZero"/>
        <c:crossBetween val="midCat"/>
        <c:majorUnit val="5000"/>
      </c:valAx>
      <c:spPr>
        <a:solidFill>
          <a:srgbClr val="FFFFFF"/>
        </a:solidFill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0"/>
  <c:style val="2"/>
  <c:chart>
    <c:autoTitleDeleted val="1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Tirocini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2"/>
                <c:pt idx="0">
                  <c:v>Trattati in almeno una PAL nel 2017</c:v>
                </c:pt>
                <c:pt idx="1">
                  <c:v>Non trattati nel 2017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7645</c:v>
                </c:pt>
                <c:pt idx="1">
                  <c:v>18406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olidFill>
          <a:srgbClr val="FFFFFF"/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0.65683253135024799"/>
          <c:y val="0.40795406414060398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roundedCorners val="0"/>
  <c:style val="2"/>
  <c:chart>
    <c:title>
      <c:tx>
        <c:rich>
          <a:bodyPr rot="0"/>
          <a:lstStyle/>
          <a:p>
            <a:pPr>
              <a:defRPr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defRPr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Composizione del 29% trattato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Tirocini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8064A2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4BACC6"/>
              </a:solidFill>
              <a:ln>
                <a:noFill/>
              </a:ln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1"/>
            <c:showSerName val="0"/>
            <c:showPercent val="1"/>
            <c:showBubbleSize val="1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5"/>
                <c:pt idx="0">
                  <c:v>senza un PAI specifico per tirocinio Totale</c:v>
                </c:pt>
                <c:pt idx="1">
                  <c:v>PAI TIROCINIO SVANTAGGIO</c:v>
                </c:pt>
                <c:pt idx="2">
                  <c:v>PAI TIROCINIO DISOCCUPATI</c:v>
                </c:pt>
                <c:pt idx="3">
                  <c:v>PAI TIROCINIO GG 2017</c:v>
                </c:pt>
                <c:pt idx="4">
                  <c:v>PAI TIROCINIO GGD 2017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2893</c:v>
                </c:pt>
                <c:pt idx="1">
                  <c:v>623</c:v>
                </c:pt>
                <c:pt idx="2">
                  <c:v>690</c:v>
                </c:pt>
                <c:pt idx="3">
                  <c:v>3269</c:v>
                </c:pt>
                <c:pt idx="4">
                  <c:v>170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olidFill>
          <a:srgbClr val="FFFFFF"/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0.691814790512297"/>
          <c:y val="0.25082463113374998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1"/>
  </c:chart>
  <c:spPr>
    <a:noFill/>
    <a:ln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Immagine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Immagine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Immagine 75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Immagine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lo stile del titolo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0AF443B-9456-4DBB-A0AF-30383AEC5CFF}" type="datetime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03/11/2017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8D23E7B-D887-4FB9-A3D3-50C7773A250A}" type="slidenum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 struttura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 struttura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 struttura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 struttura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Sesto livello struttura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lo stile del titolo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 struttura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 struttura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 struttura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 struttura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Sesto livello struttura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Settimo livello strutturaFare clic per modificare stili del testo dello schema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</a:t>
            </a:r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4F6602D-B50C-41A6-91B5-D04C5F2BB0F6}" type="datetime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03/11/2017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BE0F28F-8F68-465B-9F8E-3FC89E3DD4E8}" type="slidenum">
              <a:rPr lang="it-IT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714240" y="3000240"/>
            <a:ext cx="7772040" cy="2099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Attivazioni tirocini 
gennaio-settembre 2017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9" name="Immagine 3"/>
          <p:cNvPicPr/>
          <p:nvPr/>
        </p:nvPicPr>
        <p:blipFill>
          <a:blip r:embed="rId2"/>
          <a:stretch/>
        </p:blipFill>
        <p:spPr>
          <a:xfrm>
            <a:off x="2786040" y="857160"/>
            <a:ext cx="3571560" cy="1275840"/>
          </a:xfrm>
          <a:prstGeom prst="rect">
            <a:avLst/>
          </a:prstGeom>
          <a:ln>
            <a:noFill/>
          </a:ln>
        </p:spPr>
      </p:pic>
      <p:sp>
        <p:nvSpPr>
          <p:cNvPr id="80" name="CustomShape 2"/>
          <p:cNvSpPr/>
          <p:nvPr/>
        </p:nvSpPr>
        <p:spPr>
          <a:xfrm>
            <a:off x="2820960" y="2099160"/>
            <a:ext cx="350028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Direzione Coesione Sociale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Impatto delle PAL sulle attivazioni 
di tirocini nei primi 9 mesi 2017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101" name="Segnaposto contenuto 5"/>
          <p:cNvGraphicFramePr/>
          <p:nvPr/>
        </p:nvGraphicFramePr>
        <p:xfrm>
          <a:off x="428760" y="164304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1285920" y="274680"/>
            <a:ext cx="697212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Attivazioni: andamento 2003-2017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82" name="Segnaposto contenuto 3"/>
          <p:cNvGraphicFramePr/>
          <p:nvPr/>
        </p:nvGraphicFramePr>
        <p:xfrm>
          <a:off x="457200" y="160020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3" name="CustomShape 2"/>
          <p:cNvSpPr/>
          <p:nvPr/>
        </p:nvSpPr>
        <p:spPr>
          <a:xfrm>
            <a:off x="7946280" y="2340720"/>
            <a:ext cx="71388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1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(stima)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Attivazioni: confronto tra i primi 9 mesi 2016 e 2017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85" name="Segnaposto contenuto 3"/>
          <p:cNvGraphicFramePr/>
          <p:nvPr/>
        </p:nvGraphicFramePr>
        <p:xfrm>
          <a:off x="457200" y="160020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4287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Attivazioni: caratteristiche dei tirocinanti 
Confronto primi 9 mesi 2016 e 2017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87" name="Segnaposto contenuto 5"/>
          <p:cNvGraphicFramePr/>
          <p:nvPr/>
        </p:nvGraphicFramePr>
        <p:xfrm>
          <a:off x="428760" y="185724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3571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Attivazioni: caratteristiche dei tirocinanti 
Confronto primi 9 mesi 2016 e 2017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89" name="Table 2"/>
          <p:cNvGraphicFramePr/>
          <p:nvPr/>
        </p:nvGraphicFramePr>
        <p:xfrm>
          <a:off x="928800" y="2529360"/>
          <a:ext cx="7158600" cy="3042360"/>
        </p:xfrm>
        <a:graphic>
          <a:graphicData uri="http://schemas.openxmlformats.org/drawingml/2006/table">
            <a:tbl>
              <a:tblPr/>
              <a:tblGrid>
                <a:gridCol w="1175400"/>
                <a:gridCol w="997200"/>
                <a:gridCol w="997200"/>
                <a:gridCol w="997200"/>
                <a:gridCol w="997200"/>
                <a:gridCol w="997200"/>
                <a:gridCol w="997200"/>
              </a:tblGrid>
              <a:tr h="3812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Età Tirocinante all'avvio del tirocinio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Anno 2016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Anno 2017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Variazione
2016-2017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670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v.a.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v.a.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v.a.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  <a:tr h="33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Fino a 24 anni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12.191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58%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14.730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57%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2.539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21%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25-29 anni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5.527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26%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6.349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24%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822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15%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30-39 anni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1.854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 9%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2.536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10%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682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37%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40-49 anni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978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5%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1.440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6%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462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47%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50 e oltre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632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3%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996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4%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364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58%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5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TOTALE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21.182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100%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26.051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100%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4.869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23%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360" marR="93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0" name="CustomShape 3"/>
          <p:cNvSpPr/>
          <p:nvPr/>
        </p:nvSpPr>
        <p:spPr>
          <a:xfrm>
            <a:off x="1500120" y="1928880"/>
            <a:ext cx="614340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Fascia di età al momento dell’attivazione del tirocinio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Attivazioni: caratteristiche dei tirocinanti
Confronto primi 9 mesi 2016 e 2017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92" name="Segnaposto contenuto 3"/>
          <p:cNvGraphicFramePr/>
          <p:nvPr/>
        </p:nvGraphicFramePr>
        <p:xfrm>
          <a:off x="457200" y="160020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Attivazioni: caratteristiche dei tirocinanti 
Confronto primi 9 mesi 2016 e 2017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94" name="Table 2"/>
          <p:cNvGraphicFramePr/>
          <p:nvPr/>
        </p:nvGraphicFramePr>
        <p:xfrm>
          <a:off x="714240" y="2143080"/>
          <a:ext cx="7631280" cy="3990600"/>
        </p:xfrm>
        <a:graphic>
          <a:graphicData uri="http://schemas.openxmlformats.org/drawingml/2006/table">
            <a:tbl>
              <a:tblPr/>
              <a:tblGrid>
                <a:gridCol w="2879280"/>
                <a:gridCol w="792000"/>
                <a:gridCol w="792000"/>
                <a:gridCol w="792000"/>
                <a:gridCol w="792000"/>
                <a:gridCol w="792000"/>
                <a:gridCol w="792000"/>
              </a:tblGrid>
              <a:tr h="3794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Tipologia Tirocinante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Anno 2016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Anno 2017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Variazione
2016-2017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434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v.a.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v.a.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v.a.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  <a:tr h="282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DISABILE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603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3%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485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2%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118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-20%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DISOCCUPATO/INOCCUPATO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15.695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74%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19.339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74%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3.644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23%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LAVORATORE IN MOBILITA' / CIG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16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13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3 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-19%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NEODIPLOMATO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861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4%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963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4%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102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12%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NEODOTTORATO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8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6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2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-25%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NEOLAUREATO/NEOMASTER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1.847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9%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1.935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7%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88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5%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NEOQUALIFICATO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358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2%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417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2%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59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16%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IN CARICO AI SERVIZI SOCIALI E/O SANITARI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191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1%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605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2%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414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217%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SOGGETTO SVANTAGGIATO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1.601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8%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2.288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9%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687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43%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5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STUDENTE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    2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-  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   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-      2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-100%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020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Totale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21.182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100%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26.051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100%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4.869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2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           23%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7560" marR="756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5" name="CustomShape 3"/>
          <p:cNvSpPr/>
          <p:nvPr/>
        </p:nvSpPr>
        <p:spPr>
          <a:xfrm>
            <a:off x="3318480" y="1571760"/>
            <a:ext cx="236340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Tipologia tirocinante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965160" y="274680"/>
            <a:ext cx="72576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Attivazioni: caratteristiche dei tirocinanti 
Confronto primi 9 mesi 2016 e 2017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97" name="Segnaposto contenuto 3"/>
          <p:cNvGraphicFramePr/>
          <p:nvPr/>
        </p:nvGraphicFramePr>
        <p:xfrm>
          <a:off x="500040" y="1571760"/>
          <a:ext cx="8229240" cy="504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Impatto delle PAL sulle attivazioni 
di tirocini nei primi 9 mesi 2017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99" name="Segnaposto contenuto 3"/>
          <p:cNvGraphicFramePr/>
          <p:nvPr/>
        </p:nvGraphicFramePr>
        <p:xfrm>
          <a:off x="457200" y="160020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455</Words>
  <Application>Microsoft Office PowerPoint</Application>
  <PresentationFormat>Presentazione su schermo (4:3)</PresentationFormat>
  <Paragraphs>177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Tirocini Attivazioni gennaio – settembre 2017</dc:title>
  <dc:subject/>
  <dc:creator>ALBERCLAUS</dc:creator>
  <dc:description/>
  <cp:lastModifiedBy>Gianni Baratta</cp:lastModifiedBy>
  <cp:revision>51</cp:revision>
  <cp:lastPrinted>2017-11-03T15:31:09Z</cp:lastPrinted>
  <dcterms:created xsi:type="dcterms:W3CDTF">2017-10-17T07:39:18Z</dcterms:created>
  <dcterms:modified xsi:type="dcterms:W3CDTF">2017-11-03T15:40:06Z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